
<file path=[Content_Types].xml><?xml version="1.0" encoding="utf-8"?>
<Types xmlns="http://schemas.openxmlformats.org/package/2006/content-types">
  <Default Extension="bin" ContentType="image/x-emf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106" r:id="rId4"/>
  </p:sldMasterIdLst>
  <p:notesMasterIdLst>
    <p:notesMasterId r:id="rId15"/>
  </p:notesMasterIdLst>
  <p:sldIdLst>
    <p:sldId id="371" r:id="rId5"/>
    <p:sldId id="310" r:id="rId6"/>
    <p:sldId id="348" r:id="rId7"/>
    <p:sldId id="372" r:id="rId8"/>
    <p:sldId id="376" r:id="rId9"/>
    <p:sldId id="385" r:id="rId10"/>
    <p:sldId id="380" r:id="rId11"/>
    <p:sldId id="379" r:id="rId12"/>
    <p:sldId id="382" r:id="rId13"/>
    <p:sldId id="374" r:id="rId14"/>
  </p:sldIdLst>
  <p:sldSz cx="9144000" cy="6858000" type="screen4x3"/>
  <p:notesSz cx="7099300" cy="10234613"/>
  <p:defaultTextStyle>
    <a:defPPr>
      <a:defRPr lang="en-US"/>
    </a:defPPr>
    <a:lvl1pPr marL="0" algn="l" defTabSz="108814" rtl="0" eaLnBrk="1" latinLnBrk="0" hangingPunct="1">
      <a:defRPr sz="428" kern="1200">
        <a:solidFill>
          <a:schemeClr val="tx1"/>
        </a:solidFill>
        <a:latin typeface="+mn-lt"/>
        <a:ea typeface="+mn-ea"/>
        <a:cs typeface="+mn-cs"/>
      </a:defRPr>
    </a:lvl1pPr>
    <a:lvl2pPr marL="108814" algn="l" defTabSz="108814" rtl="0" eaLnBrk="1" latinLnBrk="0" hangingPunct="1">
      <a:defRPr sz="428" kern="1200">
        <a:solidFill>
          <a:schemeClr val="tx1"/>
        </a:solidFill>
        <a:latin typeface="+mn-lt"/>
        <a:ea typeface="+mn-ea"/>
        <a:cs typeface="+mn-cs"/>
      </a:defRPr>
    </a:lvl2pPr>
    <a:lvl3pPr marL="217627" algn="l" defTabSz="108814" rtl="0" eaLnBrk="1" latinLnBrk="0" hangingPunct="1">
      <a:defRPr sz="428" kern="1200">
        <a:solidFill>
          <a:schemeClr val="tx1"/>
        </a:solidFill>
        <a:latin typeface="+mn-lt"/>
        <a:ea typeface="+mn-ea"/>
        <a:cs typeface="+mn-cs"/>
      </a:defRPr>
    </a:lvl3pPr>
    <a:lvl4pPr marL="326441" algn="l" defTabSz="108814" rtl="0" eaLnBrk="1" latinLnBrk="0" hangingPunct="1">
      <a:defRPr sz="428" kern="1200">
        <a:solidFill>
          <a:schemeClr val="tx1"/>
        </a:solidFill>
        <a:latin typeface="+mn-lt"/>
        <a:ea typeface="+mn-ea"/>
        <a:cs typeface="+mn-cs"/>
      </a:defRPr>
    </a:lvl4pPr>
    <a:lvl5pPr marL="435254" algn="l" defTabSz="108814" rtl="0" eaLnBrk="1" latinLnBrk="0" hangingPunct="1">
      <a:defRPr sz="428" kern="1200">
        <a:solidFill>
          <a:schemeClr val="tx1"/>
        </a:solidFill>
        <a:latin typeface="+mn-lt"/>
        <a:ea typeface="+mn-ea"/>
        <a:cs typeface="+mn-cs"/>
      </a:defRPr>
    </a:lvl5pPr>
    <a:lvl6pPr marL="544068" algn="l" defTabSz="108814" rtl="0" eaLnBrk="1" latinLnBrk="0" hangingPunct="1">
      <a:defRPr sz="428" kern="1200">
        <a:solidFill>
          <a:schemeClr val="tx1"/>
        </a:solidFill>
        <a:latin typeface="+mn-lt"/>
        <a:ea typeface="+mn-ea"/>
        <a:cs typeface="+mn-cs"/>
      </a:defRPr>
    </a:lvl6pPr>
    <a:lvl7pPr marL="652882" algn="l" defTabSz="108814" rtl="0" eaLnBrk="1" latinLnBrk="0" hangingPunct="1">
      <a:defRPr sz="428" kern="1200">
        <a:solidFill>
          <a:schemeClr val="tx1"/>
        </a:solidFill>
        <a:latin typeface="+mn-lt"/>
        <a:ea typeface="+mn-ea"/>
        <a:cs typeface="+mn-cs"/>
      </a:defRPr>
    </a:lvl7pPr>
    <a:lvl8pPr marL="761695" algn="l" defTabSz="108814" rtl="0" eaLnBrk="1" latinLnBrk="0" hangingPunct="1">
      <a:defRPr sz="428" kern="1200">
        <a:solidFill>
          <a:schemeClr val="tx1"/>
        </a:solidFill>
        <a:latin typeface="+mn-lt"/>
        <a:ea typeface="+mn-ea"/>
        <a:cs typeface="+mn-cs"/>
      </a:defRPr>
    </a:lvl8pPr>
    <a:lvl9pPr marL="870509" algn="l" defTabSz="108814" rtl="0" eaLnBrk="1" latinLnBrk="0" hangingPunct="1">
      <a:defRPr sz="42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ADE4"/>
    <a:srgbClr val="FFCDCD"/>
    <a:srgbClr val="235C89"/>
    <a:srgbClr val="2F85B4"/>
    <a:srgbClr val="2A6EA6"/>
    <a:srgbClr val="236589"/>
    <a:srgbClr val="2A77A2"/>
    <a:srgbClr val="F1FA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403AFAF-314B-4924-BC2B-236F474AF787}" v="2668" dt="2019-05-23T12:56:36.38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6" autoAdjust="0"/>
    <p:restoredTop sz="87913" autoAdjust="0"/>
  </p:normalViewPr>
  <p:slideViewPr>
    <p:cSldViewPr snapToGrid="0">
      <p:cViewPr varScale="1">
        <p:scale>
          <a:sx n="139" d="100"/>
          <a:sy n="139" d="100"/>
        </p:scale>
        <p:origin x="2244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0" d="100"/>
        <a:sy n="3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37" cy="512304"/>
          </a:xfrm>
          <a:prstGeom prst="rect">
            <a:avLst/>
          </a:prstGeom>
        </p:spPr>
        <p:txBody>
          <a:bodyPr vert="horz" lIns="94766" tIns="47383" rIns="94766" bIns="47383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4020506" y="0"/>
            <a:ext cx="3077137" cy="512304"/>
          </a:xfrm>
          <a:prstGeom prst="rect">
            <a:avLst/>
          </a:prstGeom>
        </p:spPr>
        <p:txBody>
          <a:bodyPr vert="horz" lIns="94766" tIns="47383" rIns="94766" bIns="47383" rtlCol="0"/>
          <a:lstStyle>
            <a:lvl1pPr algn="r">
              <a:defRPr sz="1200"/>
            </a:lvl1pPr>
          </a:lstStyle>
          <a:p>
            <a:fld id="{B29DCD3C-4CD1-4826-9AC0-754ED1C6F5E9}" type="datetimeFigureOut">
              <a:rPr lang="da-DK" smtClean="0"/>
              <a:t>23-05-2019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247775" y="1279525"/>
            <a:ext cx="4603750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6" tIns="47383" rIns="94766" bIns="47383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709599" y="4924990"/>
            <a:ext cx="5680103" cy="4029684"/>
          </a:xfrm>
          <a:prstGeom prst="rect">
            <a:avLst/>
          </a:prstGeom>
        </p:spPr>
        <p:txBody>
          <a:bodyPr vert="horz" lIns="94766" tIns="47383" rIns="94766" bIns="47383" rtlCol="0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722309"/>
            <a:ext cx="3077137" cy="512304"/>
          </a:xfrm>
          <a:prstGeom prst="rect">
            <a:avLst/>
          </a:prstGeom>
        </p:spPr>
        <p:txBody>
          <a:bodyPr vert="horz" lIns="94766" tIns="47383" rIns="94766" bIns="47383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4020506" y="9722309"/>
            <a:ext cx="3077137" cy="512304"/>
          </a:xfrm>
          <a:prstGeom prst="rect">
            <a:avLst/>
          </a:prstGeom>
        </p:spPr>
        <p:txBody>
          <a:bodyPr vert="horz" lIns="94766" tIns="47383" rIns="94766" bIns="47383" rtlCol="0" anchor="b"/>
          <a:lstStyle>
            <a:lvl1pPr algn="r">
              <a:defRPr sz="1200"/>
            </a:lvl1pPr>
          </a:lstStyle>
          <a:p>
            <a:fld id="{AB4FC60D-E027-4147-90E6-729A052A568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970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17627" rtl="0" eaLnBrk="1" latinLnBrk="0" hangingPunct="1">
      <a:defRPr sz="286" kern="1200">
        <a:solidFill>
          <a:schemeClr val="tx1"/>
        </a:solidFill>
        <a:latin typeface="+mn-lt"/>
        <a:ea typeface="+mn-ea"/>
        <a:cs typeface="+mn-cs"/>
      </a:defRPr>
    </a:lvl1pPr>
    <a:lvl2pPr marL="108814" algn="l" defTabSz="217627" rtl="0" eaLnBrk="1" latinLnBrk="0" hangingPunct="1">
      <a:defRPr sz="286" kern="1200">
        <a:solidFill>
          <a:schemeClr val="tx1"/>
        </a:solidFill>
        <a:latin typeface="+mn-lt"/>
        <a:ea typeface="+mn-ea"/>
        <a:cs typeface="+mn-cs"/>
      </a:defRPr>
    </a:lvl2pPr>
    <a:lvl3pPr marL="217627" algn="l" defTabSz="217627" rtl="0" eaLnBrk="1" latinLnBrk="0" hangingPunct="1">
      <a:defRPr sz="286" kern="1200">
        <a:solidFill>
          <a:schemeClr val="tx1"/>
        </a:solidFill>
        <a:latin typeface="+mn-lt"/>
        <a:ea typeface="+mn-ea"/>
        <a:cs typeface="+mn-cs"/>
      </a:defRPr>
    </a:lvl3pPr>
    <a:lvl4pPr marL="326441" algn="l" defTabSz="217627" rtl="0" eaLnBrk="1" latinLnBrk="0" hangingPunct="1">
      <a:defRPr sz="286" kern="1200">
        <a:solidFill>
          <a:schemeClr val="tx1"/>
        </a:solidFill>
        <a:latin typeface="+mn-lt"/>
        <a:ea typeface="+mn-ea"/>
        <a:cs typeface="+mn-cs"/>
      </a:defRPr>
    </a:lvl4pPr>
    <a:lvl5pPr marL="435254" algn="l" defTabSz="217627" rtl="0" eaLnBrk="1" latinLnBrk="0" hangingPunct="1">
      <a:defRPr sz="286" kern="1200">
        <a:solidFill>
          <a:schemeClr val="tx1"/>
        </a:solidFill>
        <a:latin typeface="+mn-lt"/>
        <a:ea typeface="+mn-ea"/>
        <a:cs typeface="+mn-cs"/>
      </a:defRPr>
    </a:lvl5pPr>
    <a:lvl6pPr marL="544068" algn="l" defTabSz="217627" rtl="0" eaLnBrk="1" latinLnBrk="0" hangingPunct="1">
      <a:defRPr sz="286" kern="1200">
        <a:solidFill>
          <a:schemeClr val="tx1"/>
        </a:solidFill>
        <a:latin typeface="+mn-lt"/>
        <a:ea typeface="+mn-ea"/>
        <a:cs typeface="+mn-cs"/>
      </a:defRPr>
    </a:lvl6pPr>
    <a:lvl7pPr marL="652882" algn="l" defTabSz="217627" rtl="0" eaLnBrk="1" latinLnBrk="0" hangingPunct="1">
      <a:defRPr sz="286" kern="1200">
        <a:solidFill>
          <a:schemeClr val="tx1"/>
        </a:solidFill>
        <a:latin typeface="+mn-lt"/>
        <a:ea typeface="+mn-ea"/>
        <a:cs typeface="+mn-cs"/>
      </a:defRPr>
    </a:lvl7pPr>
    <a:lvl8pPr marL="761695" algn="l" defTabSz="217627" rtl="0" eaLnBrk="1" latinLnBrk="0" hangingPunct="1">
      <a:defRPr sz="286" kern="1200">
        <a:solidFill>
          <a:schemeClr val="tx1"/>
        </a:solidFill>
        <a:latin typeface="+mn-lt"/>
        <a:ea typeface="+mn-ea"/>
        <a:cs typeface="+mn-cs"/>
      </a:defRPr>
    </a:lvl8pPr>
    <a:lvl9pPr marL="870509" algn="l" defTabSz="217627" rtl="0" eaLnBrk="1" latinLnBrk="0" hangingPunct="1">
      <a:defRPr sz="28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da-DK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Semestret introducerer den studerende til software </a:t>
            </a:r>
            <a:r>
              <a:rPr lang="da-DK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engineering</a:t>
            </a:r>
            <a:r>
              <a:rPr lang="da-DK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som en helhed. Det gøres ved at sammenholde centrale emner inden for software </a:t>
            </a:r>
            <a:r>
              <a:rPr lang="da-DK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engineering</a:t>
            </a:r>
            <a:r>
              <a:rPr lang="da-DK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og informationsteknologi med eksempler på eksisterende softwaresystemer, deres brugsmæssige, organisatoriske og samfundsmæssige kontekst, teknologiske fundament og opbygning samt deres udviklingsproces og samlede livscyklus.</a:t>
            </a:r>
            <a:br>
              <a:rPr lang="da-DK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da-DK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Herved får den studerende indblik i det teoretiske felt for deres uddannelse og praksisfeltet for deres kommende profession.</a:t>
            </a:r>
            <a:endParaRPr lang="da-DK" b="0" dirty="0">
              <a:effectLst/>
            </a:endParaRPr>
          </a:p>
          <a:p>
            <a:pPr rtl="0"/>
            <a:r>
              <a:rPr lang="da-DK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Semestret giver endvidere den studerende indsigt i grundlæggende programmering. Herved får den studerende fra første færd opmærksomhed på vigtigheden af at beherske de programmeringsmæssige kundskaber der er nødvendige for at kunne udvikle software.</a:t>
            </a:r>
            <a:endParaRPr lang="da-DK" b="0" dirty="0">
              <a:effectLst/>
            </a:endParaRPr>
          </a:p>
          <a:p>
            <a:br>
              <a:rPr lang="da-DK" dirty="0"/>
            </a:b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22D522-50E8-4C7C-AF54-06C373B7B36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57459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da-DK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Formålet med kurset er at øge effektiviteten af og tilfredsheden med projektarbejdet på uddannelserne ved at give de studerende viden og færdigheder i problemorienteret projektarbejde i forbindelse med studiestarten på 1. studieår. </a:t>
            </a:r>
            <a:endParaRPr lang="da-DK" b="0" dirty="0">
              <a:effectLst/>
            </a:endParaRPr>
          </a:p>
          <a:p>
            <a:br>
              <a:rPr lang="da-DK" dirty="0"/>
            </a:b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22D522-50E8-4C7C-AF54-06C373B7B361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9166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in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da-DK"/>
              <a:t>Undervisning på store hold. Workshop 15. maj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Lone Borgersen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5272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Undervisning på store hold. Workshop 15. maj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Lone Borgersen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041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Undervisning på store hold. Workshop 15. maj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Lone Borgersen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73222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lede forside med sor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ggrund hvid"/>
          <p:cNvSpPr/>
          <p:nvPr userDrawn="1"/>
        </p:nvSpPr>
        <p:spPr>
          <a:xfrm>
            <a:off x="0" y="0"/>
            <a:ext cx="9142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endParaRPr lang="da-DK" sz="1350" dirty="0" err="1"/>
          </a:p>
        </p:txBody>
      </p:sp>
      <p:sp>
        <p:nvSpPr>
          <p:cNvPr id="17" name="Pladsholder til billede 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2200" cy="6858000"/>
          </a:xfrm>
        </p:spPr>
        <p:txBody>
          <a:bodyPr tIns="1008000" anchor="ctr" anchorCtr="0"/>
          <a:lstStyle>
            <a:lvl1pPr marL="0" indent="0" algn="ctr">
              <a:buNone/>
              <a:defRPr sz="1500"/>
            </a:lvl1pPr>
          </a:lstStyle>
          <a:p>
            <a:endParaRPr lang="da-DK" dirty="0"/>
          </a:p>
        </p:txBody>
      </p:sp>
      <p:sp>
        <p:nvSpPr>
          <p:cNvPr id="19" name="Pladsholder til logo"/>
          <p:cNvSpPr>
            <a:spLocks noGrp="1"/>
          </p:cNvSpPr>
          <p:nvPr>
            <p:ph type="body" sz="quarter" idx="14" hasCustomPrompt="1"/>
          </p:nvPr>
        </p:nvSpPr>
        <p:spPr>
          <a:xfrm>
            <a:off x="7905600" y="356400"/>
            <a:ext cx="936900" cy="3384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/>
            </a:lvl1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0927" y="1314000"/>
            <a:ext cx="6099463" cy="2134800"/>
          </a:xfrm>
        </p:spPr>
        <p:txBody>
          <a:bodyPr anchor="b"/>
          <a:lstStyle>
            <a:lvl1pPr algn="l">
              <a:lnSpc>
                <a:spcPct val="87000"/>
              </a:lnSpc>
              <a:defRPr sz="3750"/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3" name="USR_Name"/>
          <p:cNvSpPr>
            <a:spLocks noGrp="1"/>
          </p:cNvSpPr>
          <p:nvPr>
            <p:ph type="subTitle" idx="1"/>
          </p:nvPr>
        </p:nvSpPr>
        <p:spPr>
          <a:xfrm>
            <a:off x="308826" y="6127086"/>
            <a:ext cx="2505600" cy="263050"/>
          </a:xfrm>
        </p:spPr>
        <p:txBody>
          <a:bodyPr anchor="b" anchorCtr="0"/>
          <a:lstStyle>
            <a:lvl1pPr marL="0" indent="0" algn="l">
              <a:lnSpc>
                <a:spcPct val="100000"/>
              </a:lnSpc>
              <a:buNone/>
              <a:defRPr sz="675" b="1"/>
            </a:lvl1pPr>
            <a:lvl2pPr marL="342907" indent="0" algn="ctr">
              <a:buNone/>
              <a:defRPr sz="1500"/>
            </a:lvl2pPr>
            <a:lvl3pPr marL="685814" indent="0" algn="ctr">
              <a:buNone/>
              <a:defRPr sz="1350"/>
            </a:lvl3pPr>
            <a:lvl4pPr marL="1028721" indent="0" algn="ctr">
              <a:buNone/>
              <a:defRPr sz="1200"/>
            </a:lvl4pPr>
            <a:lvl5pPr marL="1371627" indent="0" algn="ctr">
              <a:buNone/>
              <a:defRPr sz="1200"/>
            </a:lvl5pPr>
            <a:lvl6pPr marL="1714534" indent="0" algn="ctr">
              <a:buNone/>
              <a:defRPr sz="1200"/>
            </a:lvl6pPr>
            <a:lvl7pPr marL="2057441" indent="0" algn="ctr">
              <a:buNone/>
              <a:defRPr sz="1200"/>
            </a:lvl7pPr>
            <a:lvl8pPr marL="2400348" indent="0" algn="ctr">
              <a:buNone/>
              <a:defRPr sz="1200"/>
            </a:lvl8pPr>
            <a:lvl9pPr marL="2743255" indent="0" algn="ctr">
              <a:buNone/>
              <a:defRPr sz="1200"/>
            </a:lvl9pPr>
          </a:lstStyle>
          <a:p>
            <a:r>
              <a:t>Lone Borgersen</a:t>
            </a:r>
          </a:p>
        </p:txBody>
      </p:sp>
      <p:sp>
        <p:nvSpPr>
          <p:cNvPr id="4" name="Date_DateCustomA"/>
          <p:cNvSpPr>
            <a:spLocks noGrp="1"/>
          </p:cNvSpPr>
          <p:nvPr>
            <p:ph type="dt" sz="half" idx="10"/>
          </p:nvPr>
        </p:nvSpPr>
        <p:spPr>
          <a:xfrm>
            <a:off x="307800" y="6393357"/>
            <a:ext cx="2505600" cy="180085"/>
          </a:xfrm>
        </p:spPr>
        <p:txBody>
          <a:bodyPr/>
          <a:lstStyle/>
          <a:p>
            <a:r>
              <a:rPr lang="da-DK"/>
              <a:t>Undervisning på store hold. Workshop 15. maj 2019</a:t>
            </a:r>
            <a:endParaRPr lang="da-DK" dirty="0"/>
          </a:p>
        </p:txBody>
      </p:sp>
      <p:sp>
        <p:nvSpPr>
          <p:cNvPr id="5" name="OFF_institute"/>
          <p:cNvSpPr>
            <a:spLocks noGrp="1"/>
          </p:cNvSpPr>
          <p:nvPr>
            <p:ph type="ftr" sz="quarter" idx="11"/>
          </p:nvPr>
        </p:nvSpPr>
        <p:spPr>
          <a:xfrm>
            <a:off x="307800" y="1"/>
            <a:ext cx="2505600" cy="722299"/>
          </a:xfrm>
        </p:spPr>
        <p:txBody>
          <a:bodyPr/>
          <a:lstStyle>
            <a:lvl1pPr algn="l">
              <a:lnSpc>
                <a:spcPct val="92000"/>
              </a:lnSpc>
              <a:defRPr b="1"/>
            </a:lvl1pPr>
          </a:lstStyle>
          <a:p>
            <a:r>
              <a:rPr lang="da-DK"/>
              <a:t>Lone Borgersen</a:t>
            </a:r>
            <a:endParaRPr lang="da-DK" dirty="0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305100" y="6868450"/>
            <a:ext cx="323550" cy="263661"/>
          </a:xfrm>
        </p:spPr>
        <p:txBody>
          <a:bodyPr/>
          <a:lstStyle>
            <a:lvl1pPr>
              <a:defRPr sz="100"/>
            </a:lvl1pPr>
          </a:lstStyle>
          <a:p>
            <a:fld id="{45D37B1E-C366-494F-A587-962AD9AABC83}" type="slidenum">
              <a:rPr lang="da-DK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722594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8097" y="6470704"/>
            <a:ext cx="2160374" cy="274320"/>
          </a:xfrm>
        </p:spPr>
        <p:txBody>
          <a:bodyPr/>
          <a:lstStyle/>
          <a:p>
            <a:r>
              <a:rPr lang="da-DK"/>
              <a:t>Undervisning på store hold. Workshop 15. maj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Lone Borgersen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029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8097" y="6470704"/>
            <a:ext cx="2220138" cy="274320"/>
          </a:xfrm>
        </p:spPr>
        <p:txBody>
          <a:bodyPr/>
          <a:lstStyle/>
          <a:p>
            <a:r>
              <a:rPr lang="da-DK"/>
              <a:t>Undervisning på store hold. Workshop 15. maj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Lone Borgersen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0039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8097" y="6470704"/>
            <a:ext cx="2214162" cy="274320"/>
          </a:xfrm>
        </p:spPr>
        <p:txBody>
          <a:bodyPr/>
          <a:lstStyle/>
          <a:p>
            <a:r>
              <a:rPr lang="da-DK"/>
              <a:t>Undervisning på store hold. Workshop 15. maj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Lone Borgersen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344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da-DK"/>
              <a:t>Klik for at redigere i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68097" y="6470704"/>
            <a:ext cx="2190256" cy="274320"/>
          </a:xfrm>
        </p:spPr>
        <p:txBody>
          <a:bodyPr/>
          <a:lstStyle/>
          <a:p>
            <a:r>
              <a:rPr lang="da-DK"/>
              <a:t>Undervisning på store hold. Workshop 15. maj 2019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Lone Borgersen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082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Undervisning på store hold. Workshop 15. maj 2019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Lone Borgersen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517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Undervisning på store hold. Workshop 15. maj 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Lone Borgersen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170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Undervisning på store hold. Workshop 15. maj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Lone Borgersen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525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Undervisning på store hold. Workshop 15. maj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Lone Borgersen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9869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da-DK"/>
              <a:t>Undervisning på store hold. Workshop 15. maj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Lone Borgersen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7938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7" r:id="rId1"/>
    <p:sldLayoutId id="2147484108" r:id="rId2"/>
    <p:sldLayoutId id="2147484109" r:id="rId3"/>
    <p:sldLayoutId id="2147484110" r:id="rId4"/>
    <p:sldLayoutId id="2147484111" r:id="rId5"/>
    <p:sldLayoutId id="2147484112" r:id="rId6"/>
    <p:sldLayoutId id="2147484113" r:id="rId7"/>
    <p:sldLayoutId id="2147484114" r:id="rId8"/>
    <p:sldLayoutId id="2147484115" r:id="rId9"/>
    <p:sldLayoutId id="2147484116" r:id="rId10"/>
    <p:sldLayoutId id="2147484117" r:id="rId11"/>
    <p:sldLayoutId id="2147484007" r:id="rId12"/>
  </p:sldLayoutIdLst>
  <p:hf hdr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lobo@mmmi.sdudk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>
            <a:extLst>
              <a:ext uri="{FF2B5EF4-FFF2-40B4-BE49-F238E27FC236}">
                <a16:creationId xmlns:a16="http://schemas.microsoft.com/office/drawing/2014/main" id="{410C65E0-6A3E-4F12-B91E-500B52964B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da-DK" sz="3600" dirty="0"/>
              <a:t>Semesterkoordinatorens rolle</a:t>
            </a:r>
            <a:br>
              <a:rPr lang="da-DK" sz="3600" dirty="0"/>
            </a:br>
            <a:r>
              <a:rPr lang="da-DK" sz="3600" i="1" dirty="0"/>
              <a:t>Skalering med eksterne vejledere</a:t>
            </a:r>
          </a:p>
        </p:txBody>
      </p:sp>
      <p:sp>
        <p:nvSpPr>
          <p:cNvPr id="2" name="Undertitel 1">
            <a:extLst>
              <a:ext uri="{FF2B5EF4-FFF2-40B4-BE49-F238E27FC236}">
                <a16:creationId xmlns:a16="http://schemas.microsoft.com/office/drawing/2014/main" id="{D0EB778F-0889-476A-B9C5-2D31C181CC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/>
              <a:t>Workshop </a:t>
            </a:r>
            <a:br>
              <a:rPr lang="da-DK" dirty="0"/>
            </a:br>
            <a:r>
              <a:rPr lang="da-DK" dirty="0"/>
              <a:t>torsdag den 23. maj 2019</a:t>
            </a:r>
          </a:p>
        </p:txBody>
      </p:sp>
      <p:sp>
        <p:nvSpPr>
          <p:cNvPr id="6" name="Pladsholder til dato 5">
            <a:extLst>
              <a:ext uri="{FF2B5EF4-FFF2-40B4-BE49-F238E27FC236}">
                <a16:creationId xmlns:a16="http://schemas.microsoft.com/office/drawing/2014/main" id="{BD345A41-8912-4133-8A79-98BE5DFFC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Software Engineering og Softwareteknologi</a:t>
            </a:r>
            <a:endParaRPr lang="en-GB" dirty="0"/>
          </a:p>
        </p:txBody>
      </p:sp>
      <p:sp>
        <p:nvSpPr>
          <p:cNvPr id="7" name="Pladsholder til sidefod 6">
            <a:extLst>
              <a:ext uri="{FF2B5EF4-FFF2-40B4-BE49-F238E27FC236}">
                <a16:creationId xmlns:a16="http://schemas.microsoft.com/office/drawing/2014/main" id="{38408C2B-C1D0-44B4-8DAE-DF76722C5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Det Tekniske Fakultet</a:t>
            </a:r>
            <a:endParaRPr lang="en-GB" dirty="0"/>
          </a:p>
        </p:txBody>
      </p:sp>
      <p:sp>
        <p:nvSpPr>
          <p:cNvPr id="8" name="Pladsholder til slidenummer 7">
            <a:extLst>
              <a:ext uri="{FF2B5EF4-FFF2-40B4-BE49-F238E27FC236}">
                <a16:creationId xmlns:a16="http://schemas.microsoft.com/office/drawing/2014/main" id="{1B37299B-D03E-4FD0-9919-F575339C6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6453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5269289" cy="1499616"/>
          </a:xfrm>
        </p:spPr>
        <p:txBody>
          <a:bodyPr>
            <a:normAutofit fontScale="90000"/>
          </a:bodyPr>
          <a:lstStyle/>
          <a:p>
            <a:r>
              <a:rPr lang="en-GB" dirty="0" err="1"/>
              <a:t>Problemorienteret</a:t>
            </a:r>
            <a:r>
              <a:rPr lang="en-GB" dirty="0"/>
              <a:t> </a:t>
            </a:r>
            <a:r>
              <a:rPr lang="en-GB" dirty="0" err="1"/>
              <a:t>projektarbejde</a:t>
            </a:r>
            <a:r>
              <a:rPr lang="en-GB" dirty="0"/>
              <a:t> – </a:t>
            </a:r>
            <a:br>
              <a:rPr lang="en-GB" dirty="0"/>
            </a:br>
            <a:r>
              <a:rPr lang="en-GB" dirty="0"/>
              <a:t>et online </a:t>
            </a:r>
            <a:r>
              <a:rPr lang="en-GB" dirty="0" err="1"/>
              <a:t>kursus</a:t>
            </a:r>
            <a:endParaRPr lang="en-GB" dirty="0"/>
          </a:p>
        </p:txBody>
      </p:sp>
      <p:pic>
        <p:nvPicPr>
          <p:cNvPr id="1026" name="Picture 2" descr="https://lh4.googleusercontent.com/v-OeLZXOeks_DsOI-QO8Vnu6LMI8trtE1GJzrYsqljrYzgn4qVvqkK27PTNqGxBe0TSY4NfApgDZq4pFmrni0ClVAYdJyOXmqVynJxTi22OsSCoBgQT5w44wCMvJW2T-JfZt0CpK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25994" y="2512241"/>
            <a:ext cx="4718006" cy="3043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ladsholder til indhold 6"/>
          <p:cNvSpPr>
            <a:spLocks noGrp="1"/>
          </p:cNvSpPr>
          <p:nvPr>
            <p:ph sz="half" idx="2"/>
          </p:nvPr>
        </p:nvSpPr>
        <p:spPr>
          <a:xfrm>
            <a:off x="628650" y="2243137"/>
            <a:ext cx="3886200" cy="3263504"/>
          </a:xfrm>
        </p:spPr>
        <p:txBody>
          <a:bodyPr>
            <a:normAutofit fontScale="92500" lnSpcReduction="10000"/>
          </a:bodyPr>
          <a:lstStyle/>
          <a:p>
            <a:r>
              <a:rPr lang="da-DK" dirty="0"/>
              <a:t>støtter den studerende i projektarbejde i forbindelse med studiet</a:t>
            </a:r>
          </a:p>
          <a:p>
            <a:r>
              <a:rPr lang="da-DK" dirty="0"/>
              <a:t>giver indsigt og træning inden for problemorienteret projektarbejde, samarbejde, afrapportering og eksamen. </a:t>
            </a:r>
          </a:p>
          <a:p>
            <a:r>
              <a:rPr lang="da-DK" dirty="0"/>
              <a:t>har en kerne rettet mod problemorienteret studieprojektarbejde generelt og nogle tilføjelser, der er rettet mod bestemte områder</a:t>
            </a:r>
          </a:p>
        </p:txBody>
      </p:sp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>
            <a:normAutofit/>
          </a:bodyPr>
          <a:lstStyle/>
          <a:p>
            <a:pPr>
              <a:spcAft>
                <a:spcPts val="450"/>
              </a:spcAft>
            </a:pPr>
            <a:r>
              <a:rPr lang="da-DK"/>
              <a:t>Vejlederroller. Workshop 23. maj 2019</a:t>
            </a:r>
            <a:endParaRPr lang="da-DK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/>
          <a:p>
            <a:pPr algn="l">
              <a:spcAft>
                <a:spcPts val="450"/>
              </a:spcAft>
            </a:pPr>
            <a:r>
              <a:rPr lang="da-DK"/>
              <a:t>Lone Borgersen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spcAft>
                <a:spcPts val="450"/>
              </a:spcAft>
            </a:pPr>
            <a:fld id="{45D37B1E-C366-494F-A587-962AD9AABC83}" type="slidenum">
              <a:rPr lang="da-DK" smtClean="0"/>
              <a:pPr>
                <a:spcAft>
                  <a:spcPts val="450"/>
                </a:spcAft>
              </a:pPr>
              <a:t>10</a:t>
            </a:fld>
            <a:endParaRPr lang="da-DK"/>
          </a:p>
        </p:txBody>
      </p:sp>
      <p:pic>
        <p:nvPicPr>
          <p:cNvPr id="8" name="Billede 7">
            <a:extLst>
              <a:ext uri="{FF2B5EF4-FFF2-40B4-BE49-F238E27FC236}">
                <a16:creationId xmlns:a16="http://schemas.microsoft.com/office/drawing/2014/main" id="{A95F8321-137B-4790-A564-EDFA4479D5D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10325" y="31266"/>
            <a:ext cx="2733675" cy="1809750"/>
          </a:xfrm>
          <a:prstGeom prst="rect">
            <a:avLst/>
          </a:prstGeom>
        </p:spPr>
      </p:pic>
      <p:sp>
        <p:nvSpPr>
          <p:cNvPr id="9" name="Rektangel 8">
            <a:extLst>
              <a:ext uri="{FF2B5EF4-FFF2-40B4-BE49-F238E27FC236}">
                <a16:creationId xmlns:a16="http://schemas.microsoft.com/office/drawing/2014/main" id="{41CA195A-336F-454D-802C-C3AAA5CE2EF7}"/>
              </a:ext>
            </a:extLst>
          </p:cNvPr>
          <p:cNvSpPr/>
          <p:nvPr/>
        </p:nvSpPr>
        <p:spPr>
          <a:xfrm>
            <a:off x="6466137" y="548640"/>
            <a:ext cx="2604722" cy="1174652"/>
          </a:xfrm>
          <a:prstGeom prst="rect">
            <a:avLst/>
          </a:prstGeom>
          <a:solidFill>
            <a:srgbClr val="1CADE4">
              <a:alpha val="1686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29391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Hvem er jeg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Lone Borgersen, lektor på Syddansk universitet, Odense</a:t>
            </a:r>
          </a:p>
          <a:p>
            <a:r>
              <a:rPr lang="da-DK" dirty="0"/>
              <a:t>Mærsk </a:t>
            </a:r>
            <a:r>
              <a:rPr lang="da-DK" dirty="0" err="1"/>
              <a:t>Mc-Kinney</a:t>
            </a:r>
            <a:r>
              <a:rPr lang="da-DK" dirty="0"/>
              <a:t> Møller instituttet, Software Engineering Sektionen</a:t>
            </a:r>
          </a:p>
          <a:p>
            <a:r>
              <a:rPr lang="da-DK" dirty="0"/>
              <a:t>Civilingeniøruddannelsen i Software Engineering</a:t>
            </a:r>
          </a:p>
          <a:p>
            <a:r>
              <a:rPr lang="da-DK" dirty="0"/>
              <a:t>Mail: </a:t>
            </a:r>
            <a:r>
              <a:rPr lang="da-DK" dirty="0" err="1">
                <a:hlinkClick r:id="rId2"/>
              </a:rPr>
              <a:t>lobo@mmmi.sdudk</a:t>
            </a:r>
            <a:endParaRPr lang="da-DK" dirty="0"/>
          </a:p>
          <a:p>
            <a:r>
              <a:rPr lang="da-DK" dirty="0"/>
              <a:t>Telefon: 6550 7941</a:t>
            </a:r>
          </a:p>
          <a:p>
            <a:r>
              <a:rPr lang="da-DK" dirty="0"/>
              <a:t>Mobil: 4095 9300</a:t>
            </a:r>
          </a:p>
          <a:p>
            <a:endParaRPr lang="da-DK" dirty="0"/>
          </a:p>
          <a:p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dirty="0"/>
              <a:t>Vejlederroller. Workshop 23. maj 2019</a:t>
            </a:r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Lone Borgersen</a:t>
            </a:r>
            <a:endParaRPr lang="en-US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537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ktangel 15">
            <a:extLst>
              <a:ext uri="{FF2B5EF4-FFF2-40B4-BE49-F238E27FC236}">
                <a16:creationId xmlns:a16="http://schemas.microsoft.com/office/drawing/2014/main" id="{F96AD17F-99E9-4F36-B1C4-7450875F8764}"/>
              </a:ext>
            </a:extLst>
          </p:cNvPr>
          <p:cNvSpPr/>
          <p:nvPr/>
        </p:nvSpPr>
        <p:spPr>
          <a:xfrm>
            <a:off x="4542886" y="3282461"/>
            <a:ext cx="3585114" cy="2063261"/>
          </a:xfrm>
          <a:prstGeom prst="rect">
            <a:avLst/>
          </a:prstGeom>
          <a:solidFill>
            <a:srgbClr val="1CADE4">
              <a:alpha val="1686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da-DK" sz="3600" dirty="0"/>
              <a:t>FOKUS  I DAG</a:t>
            </a:r>
            <a:endParaRPr lang="da-DK" sz="2000" dirty="0"/>
          </a:p>
        </p:txBody>
      </p:sp>
      <p:sp>
        <p:nvSpPr>
          <p:cNvPr id="10" name="Titel 9">
            <a:extLst>
              <a:ext uri="{FF2B5EF4-FFF2-40B4-BE49-F238E27FC236}">
                <a16:creationId xmlns:a16="http://schemas.microsoft.com/office/drawing/2014/main" id="{7A4C9023-96B2-44A3-8A34-389C85075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SEmesterkoordination</a:t>
            </a:r>
            <a:endParaRPr lang="da-DK" dirty="0"/>
          </a:p>
        </p:txBody>
      </p:sp>
      <p:sp>
        <p:nvSpPr>
          <p:cNvPr id="17" name="Pladsholder til indhold 16">
            <a:extLst>
              <a:ext uri="{FF2B5EF4-FFF2-40B4-BE49-F238E27FC236}">
                <a16:creationId xmlns:a16="http://schemas.microsoft.com/office/drawing/2014/main" id="{D7256CF5-6714-4284-9DB9-5BC5AC8862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8096" y="2602522"/>
            <a:ext cx="3566160" cy="3706837"/>
          </a:xfrm>
        </p:spPr>
        <p:txBody>
          <a:bodyPr>
            <a:normAutofit/>
          </a:bodyPr>
          <a:lstStyle/>
          <a:p>
            <a:r>
              <a:rPr lang="da-DK" dirty="0"/>
              <a:t>Sammenhængende semestre:</a:t>
            </a:r>
          </a:p>
          <a:p>
            <a:pPr lvl="1"/>
            <a:r>
              <a:rPr lang="da-DK" dirty="0"/>
              <a:t>De første fire semestre er sammenhængende og tematiserede</a:t>
            </a:r>
          </a:p>
          <a:p>
            <a:pPr lvl="1"/>
            <a:r>
              <a:rPr lang="da-DK" dirty="0"/>
              <a:t>Hvert semester tilrettelægges af et semesterteam (semesterkoordinator, undervisere og projektvejledere)</a:t>
            </a:r>
          </a:p>
          <a:p>
            <a:pPr lvl="1"/>
            <a:r>
              <a:rPr lang="da-DK" dirty="0" err="1"/>
              <a:t>SDU’s</a:t>
            </a:r>
            <a:r>
              <a:rPr lang="da-DK" dirty="0"/>
              <a:t> bærende princip er aktiverende undervisning og aktiv læring – timeblokke (a fire timer).</a:t>
            </a:r>
          </a:p>
        </p:txBody>
      </p:sp>
      <p:sp>
        <p:nvSpPr>
          <p:cNvPr id="11" name="Pladsholder til indhold 10">
            <a:extLst>
              <a:ext uri="{FF2B5EF4-FFF2-40B4-BE49-F238E27FC236}">
                <a16:creationId xmlns:a16="http://schemas.microsoft.com/office/drawing/2014/main" id="{28518038-7AB8-45C5-A213-88ECAF4321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91990" y="2602522"/>
            <a:ext cx="3566160" cy="3706837"/>
          </a:xfrm>
        </p:spPr>
        <p:txBody>
          <a:bodyPr/>
          <a:lstStyle/>
          <a:p>
            <a:r>
              <a:rPr lang="da-DK" dirty="0"/>
              <a:t>Semesterkoordination:</a:t>
            </a:r>
          </a:p>
          <a:p>
            <a:pPr lvl="1"/>
            <a:r>
              <a:rPr lang="da-DK" dirty="0"/>
              <a:t>Koordination af semestrets aktiviteter</a:t>
            </a:r>
          </a:p>
          <a:p>
            <a:pPr lvl="1"/>
            <a:r>
              <a:rPr lang="da-DK" dirty="0"/>
              <a:t>Planlægning og drift af semesterprojektet</a:t>
            </a:r>
          </a:p>
          <a:p>
            <a:pPr lvl="2"/>
            <a:r>
              <a:rPr lang="da-DK" dirty="0"/>
              <a:t>Fagligt indhold</a:t>
            </a:r>
          </a:p>
          <a:p>
            <a:pPr lvl="2"/>
            <a:r>
              <a:rPr lang="da-DK" dirty="0"/>
              <a:t>Projektforløb</a:t>
            </a:r>
          </a:p>
          <a:p>
            <a:pPr lvl="2"/>
            <a:r>
              <a:rPr lang="da-DK" dirty="0"/>
              <a:t>Teamledelse (Koordination af projektvejledning)</a:t>
            </a:r>
          </a:p>
          <a:p>
            <a:pPr lvl="2"/>
            <a:r>
              <a:rPr lang="da-DK" dirty="0"/>
              <a:t>Træning i projektarbejde</a:t>
            </a:r>
          </a:p>
          <a:p>
            <a:endParaRPr lang="da-DK" dirty="0"/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43EF4641-9036-4256-991C-F7A64FDB3E3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8098" y="6470704"/>
            <a:ext cx="1218832" cy="274320"/>
          </a:xfrm>
        </p:spPr>
        <p:txBody>
          <a:bodyPr/>
          <a:lstStyle/>
          <a:p>
            <a:r>
              <a:rPr lang="da-DK" dirty="0"/>
              <a:t>Vejlederroller. </a:t>
            </a:r>
            <a:br>
              <a:rPr lang="da-DK" dirty="0"/>
            </a:br>
            <a:r>
              <a:rPr lang="da-DK" dirty="0"/>
              <a:t>Workshop 23. maj 2019</a:t>
            </a:r>
            <a:endParaRPr lang="en-GB" dirty="0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4B9EBF92-21A6-4091-8DC5-49A1D9BDD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Lone Borgersen</a:t>
            </a:r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7D34B4EE-F66B-4972-A221-A2966AD17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A62D3-39F9-4AB3-AF44-8770335BED39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7770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0EAEA9-AF06-4B2A-9220-F9DADDD25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/>
              <a:t>Sammenhængende semester</a:t>
            </a:r>
          </a:p>
        </p:txBody>
      </p:sp>
      <p:sp>
        <p:nvSpPr>
          <p:cNvPr id="7" name="Pladsholder til tekst 6">
            <a:extLst>
              <a:ext uri="{FF2B5EF4-FFF2-40B4-BE49-F238E27FC236}">
                <a16:creationId xmlns:a16="http://schemas.microsoft.com/office/drawing/2014/main" id="{9DC17D62-68A6-4C97-8E7A-BDFA7654C27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/>
              <a:t>Semester</a:t>
            </a: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5F4E56C-A8A0-495A-A445-D04800C61BA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da-DK"/>
              <a:t>Semestertema, fx</a:t>
            </a:r>
          </a:p>
          <a:p>
            <a:pPr lvl="1"/>
            <a:r>
              <a:rPr lang="da-DK"/>
              <a:t>Programudvikling</a:t>
            </a:r>
          </a:p>
          <a:p>
            <a:pPr lvl="1"/>
            <a:r>
              <a:rPr lang="da-DK"/>
              <a:t>Organisationsorienteret software engineering</a:t>
            </a:r>
          </a:p>
          <a:p>
            <a:pPr lvl="1"/>
            <a:r>
              <a:rPr lang="da-DK"/>
              <a:t>…</a:t>
            </a:r>
          </a:p>
          <a:p>
            <a:pPr lvl="0"/>
            <a:r>
              <a:rPr lang="da-DK"/>
              <a:t>Indhold</a:t>
            </a:r>
          </a:p>
          <a:p>
            <a:pPr lvl="1"/>
            <a:r>
              <a:rPr lang="da-DK"/>
              <a:t>Fagkurser</a:t>
            </a:r>
          </a:p>
          <a:p>
            <a:pPr lvl="1"/>
            <a:r>
              <a:rPr lang="da-DK"/>
              <a:t>Semesterprojekt normalt 10 ECTS </a:t>
            </a:r>
          </a:p>
          <a:p>
            <a:endParaRPr lang="da-DK" dirty="0"/>
          </a:p>
        </p:txBody>
      </p:sp>
      <p:sp>
        <p:nvSpPr>
          <p:cNvPr id="8" name="Pladsholder til tekst 7">
            <a:extLst>
              <a:ext uri="{FF2B5EF4-FFF2-40B4-BE49-F238E27FC236}">
                <a16:creationId xmlns:a16="http://schemas.microsoft.com/office/drawing/2014/main" id="{D478BC07-3B46-42FE-A088-D7D7BC2ACF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a-DK"/>
              <a:t>Semesterprojekt</a:t>
            </a:r>
            <a:endParaRPr lang="da-DK" dirty="0"/>
          </a:p>
        </p:txBody>
      </p:sp>
      <p:sp>
        <p:nvSpPr>
          <p:cNvPr id="9" name="Pladsholder til indhold 8">
            <a:extLst>
              <a:ext uri="{FF2B5EF4-FFF2-40B4-BE49-F238E27FC236}">
                <a16:creationId xmlns:a16="http://schemas.microsoft.com/office/drawing/2014/main" id="{A0199EDB-DAAF-45CB-BFED-6AB3A8F7C872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da-DK" dirty="0"/>
              <a:t>Ca. 1/3 af de studerendes arbejdsbyrde</a:t>
            </a:r>
          </a:p>
          <a:p>
            <a:pPr lvl="0"/>
            <a:r>
              <a:rPr lang="da-DK" dirty="0"/>
              <a:t>Projektgrupper på 6 studerende med en projektvejleder</a:t>
            </a:r>
          </a:p>
          <a:p>
            <a:r>
              <a:rPr lang="da-DK" dirty="0"/>
              <a:t>Samler semestret</a:t>
            </a:r>
          </a:p>
          <a:p>
            <a:r>
              <a:rPr lang="da-DK" dirty="0"/>
              <a:t>Udføres fra start til slut</a:t>
            </a:r>
          </a:p>
          <a:p>
            <a:r>
              <a:rPr lang="da-DK" dirty="0"/>
              <a:t>Problemorienteret</a:t>
            </a:r>
          </a:p>
          <a:p>
            <a:pPr lvl="1"/>
            <a:r>
              <a:rPr lang="da-DK" dirty="0"/>
              <a:t>styret af en problemstilling, som projektgrupperne selv vælger og formulerer indenfor de rammer der er udstukket af studieordningen og semesterhåndbogen.</a:t>
            </a:r>
          </a:p>
          <a:p>
            <a:endParaRPr lang="da-DK" dirty="0"/>
          </a:p>
          <a:p>
            <a:endParaRPr lang="da-DK" dirty="0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6198CA3-0BD1-4210-83AD-ABC18812C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Vejlederroller. Workshop 23. maj 2019</a:t>
            </a:r>
            <a:endParaRPr lang="en-GB" dirty="0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57E2C8A-DBD1-40C8-AF46-FB508422D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Lone Borgersen</a:t>
            </a:r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7DB224E7-2FFB-495A-9314-8DFF8A9D2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A62D3-39F9-4AB3-AF44-8770335BED39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9206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Eksempel: </a:t>
            </a:r>
            <a:br>
              <a:rPr lang="da-DK" dirty="0"/>
            </a:br>
            <a:r>
              <a:rPr lang="da-DK" dirty="0"/>
              <a:t>1. Semester, efteråret 2018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a-DK" dirty="0"/>
              <a:t>Tema: Programudvikling</a:t>
            </a:r>
          </a:p>
          <a:p>
            <a:r>
              <a:rPr lang="da-DK" dirty="0"/>
              <a:t>Emne: Udvikling af program på grundlag af et rammeprojekt, World-of-</a:t>
            </a:r>
            <a:r>
              <a:rPr lang="da-DK" dirty="0" err="1"/>
              <a:t>zuul</a:t>
            </a:r>
            <a:r>
              <a:rPr lang="da-DK" dirty="0"/>
              <a:t>. Problemorienteret.</a:t>
            </a:r>
          </a:p>
          <a:p>
            <a:r>
              <a:rPr lang="da-DK" dirty="0"/>
              <a:t>Grupper: 33 projektgrupper</a:t>
            </a:r>
          </a:p>
          <a:p>
            <a:r>
              <a:rPr lang="da-DK" dirty="0"/>
              <a:t>Vejledere: 7 vejledere med hver 4-5 projektgrupper på et vejlederhold</a:t>
            </a:r>
          </a:p>
          <a:p>
            <a:r>
              <a:rPr lang="da-DK" dirty="0"/>
              <a:t>Vejledning: ugentligt, bortset fra to uger, hvor der er seminarer, opfølgning på onlinekursus, procesvejledning på projektet.</a:t>
            </a:r>
          </a:p>
          <a:p>
            <a:r>
              <a:rPr lang="da-DK" dirty="0"/>
              <a:t>Teamkoordination: opstartsmøde, ugebreve, frokostmøder, fasemøder</a:t>
            </a:r>
          </a:p>
          <a:p>
            <a:pPr marL="0" indent="0">
              <a:buNone/>
            </a:pPr>
            <a:endParaRPr lang="da-DK" dirty="0"/>
          </a:p>
          <a:p>
            <a:endParaRPr lang="da-DK" dirty="0"/>
          </a:p>
          <a:p>
            <a:pPr marL="0" indent="0">
              <a:buNone/>
            </a:pPr>
            <a:endParaRPr lang="da-DK" dirty="0"/>
          </a:p>
        </p:txBody>
      </p:sp>
      <p:sp>
        <p:nvSpPr>
          <p:cNvPr id="9" name="Pladsholder til indhold 8">
            <a:extLst>
              <a:ext uri="{FF2B5EF4-FFF2-40B4-BE49-F238E27FC236}">
                <a16:creationId xmlns:a16="http://schemas.microsoft.com/office/drawing/2014/main" id="{253A5A16-8E3C-4204-A937-09B760FDD69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a-DK" dirty="0"/>
              <a:t>Særlig udfordring: Skalering</a:t>
            </a:r>
          </a:p>
          <a:p>
            <a:pPr lvl="1"/>
            <a:r>
              <a:rPr lang="da-DK" dirty="0"/>
              <a:t>Mange grupper</a:t>
            </a:r>
          </a:p>
          <a:p>
            <a:pPr lvl="1"/>
            <a:r>
              <a:rPr lang="da-DK" dirty="0"/>
              <a:t>Mange vejledere</a:t>
            </a:r>
          </a:p>
          <a:p>
            <a:pPr lvl="1"/>
            <a:r>
              <a:rPr lang="da-DK" dirty="0"/>
              <a:t>Eksterne vejledere</a:t>
            </a:r>
          </a:p>
          <a:p>
            <a:pPr lvl="1"/>
            <a:endParaRPr lang="da-DK" dirty="0"/>
          </a:p>
          <a:p>
            <a:pPr marL="128016" lvl="1" indent="0">
              <a:buNone/>
            </a:pPr>
            <a:br>
              <a:rPr lang="da-DK" dirty="0"/>
            </a:br>
            <a:r>
              <a:rPr lang="da-DK" dirty="0"/>
              <a:t>Løsningselementer</a:t>
            </a:r>
          </a:p>
          <a:p>
            <a:pPr lvl="1"/>
            <a:r>
              <a:rPr lang="da-DK" dirty="0"/>
              <a:t>Fokus på rekruttering af og kontrakt med vejledere</a:t>
            </a:r>
          </a:p>
          <a:p>
            <a:pPr lvl="1"/>
            <a:r>
              <a:rPr lang="da-DK" dirty="0"/>
              <a:t>Fokus på teamkoordination og –ledelse</a:t>
            </a:r>
          </a:p>
          <a:p>
            <a:pPr lvl="1"/>
            <a:r>
              <a:rPr lang="da-DK" dirty="0"/>
              <a:t>Online træning i problemorienteret projektarbejde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Vejlederroller. Workshop 23. maj 2019</a:t>
            </a:r>
            <a:endParaRPr lang="en-GB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Lone Borgersen</a:t>
            </a:r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A62D3-39F9-4AB3-AF44-8770335BED39}" type="slidenum">
              <a:rPr lang="en-GB" smtClean="0"/>
              <a:t>5</a:t>
            </a:fld>
            <a:endParaRPr lang="en-GB"/>
          </a:p>
        </p:txBody>
      </p:sp>
      <p:pic>
        <p:nvPicPr>
          <p:cNvPr id="8" name="Billede 7">
            <a:extLst>
              <a:ext uri="{FF2B5EF4-FFF2-40B4-BE49-F238E27FC236}">
                <a16:creationId xmlns:a16="http://schemas.microsoft.com/office/drawing/2014/main" id="{C7931FE2-EB3E-4E95-B4E8-446B2D69C2D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2705"/>
          <a:stretch/>
        </p:blipFill>
        <p:spPr>
          <a:xfrm>
            <a:off x="0" y="6116081"/>
            <a:ext cx="9148928" cy="70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3079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>
            <a:extLst>
              <a:ext uri="{FF2B5EF4-FFF2-40B4-BE49-F238E27FC236}">
                <a16:creationId xmlns:a16="http://schemas.microsoft.com/office/drawing/2014/main" id="{C23B1A26-BF51-46E4-80B2-ACDB1ED76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Løsningselementer</a:t>
            </a:r>
          </a:p>
        </p:txBody>
      </p:sp>
      <p:sp>
        <p:nvSpPr>
          <p:cNvPr id="9" name="Pladsholder til indhold 8">
            <a:extLst>
              <a:ext uri="{FF2B5EF4-FFF2-40B4-BE49-F238E27FC236}">
                <a16:creationId xmlns:a16="http://schemas.microsoft.com/office/drawing/2014/main" id="{FB239B42-3975-494B-B0EA-F13A0230CA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a-DK" dirty="0"/>
              <a:t>Fokus på rekruttering af og kontrakt med vejledere</a:t>
            </a:r>
          </a:p>
          <a:p>
            <a:pPr lvl="1"/>
            <a:r>
              <a:rPr lang="da-DK" dirty="0"/>
              <a:t>Samarbejde med virksomheder</a:t>
            </a:r>
          </a:p>
          <a:p>
            <a:pPr lvl="1"/>
            <a:r>
              <a:rPr lang="da-DK" dirty="0"/>
              <a:t>Klare forventninger under rekruttering</a:t>
            </a:r>
          </a:p>
          <a:p>
            <a:r>
              <a:rPr lang="da-DK" dirty="0"/>
              <a:t>Fokus på teamkoordination og –ledelse</a:t>
            </a:r>
          </a:p>
          <a:p>
            <a:pPr lvl="1"/>
            <a:r>
              <a:rPr lang="da-DK" dirty="0"/>
              <a:t>Projektet inddelt i faser med faseafleveringer</a:t>
            </a:r>
          </a:p>
          <a:p>
            <a:pPr lvl="1"/>
            <a:r>
              <a:rPr lang="da-DK" dirty="0"/>
              <a:t>Vejlederhold med vejleders 4-5 projektgrupper</a:t>
            </a:r>
          </a:p>
          <a:p>
            <a:pPr lvl="1"/>
            <a:r>
              <a:rPr lang="da-DK" dirty="0"/>
              <a:t>Vejlederteammøder</a:t>
            </a:r>
          </a:p>
          <a:p>
            <a:pPr lvl="2"/>
            <a:r>
              <a:rPr lang="da-DK" dirty="0"/>
              <a:t>Vejlederteammøde #1 - opstartsmøde: DSMI, Projektet, vejlederrollen, samarbejdet, forestående arbejde. Første vejledning</a:t>
            </a:r>
          </a:p>
          <a:p>
            <a:pPr lvl="2"/>
            <a:r>
              <a:rPr lang="da-DK" dirty="0"/>
              <a:t>Vejlederteammøder ved faseskift/milepæle i projektet</a:t>
            </a:r>
          </a:p>
          <a:p>
            <a:pPr lvl="1"/>
            <a:r>
              <a:rPr lang="da-DK" dirty="0"/>
              <a:t>Ugebreve</a:t>
            </a:r>
          </a:p>
          <a:p>
            <a:pPr lvl="1"/>
            <a:r>
              <a:rPr lang="da-DK" dirty="0"/>
              <a:t>Frokostmøder</a:t>
            </a:r>
          </a:p>
          <a:p>
            <a:pPr lvl="1"/>
            <a:r>
              <a:rPr lang="da-DK" dirty="0"/>
              <a:t>Bedømmelse af afleveringer</a:t>
            </a:r>
          </a:p>
          <a:p>
            <a:r>
              <a:rPr lang="da-DK" dirty="0"/>
              <a:t>Online træning i problemorienteret projektarbejde</a:t>
            </a:r>
          </a:p>
          <a:p>
            <a:pPr lvl="1"/>
            <a:r>
              <a:rPr lang="da-DK" dirty="0"/>
              <a:t>Semesterkoordinator administrerer</a:t>
            </a:r>
          </a:p>
          <a:p>
            <a:pPr lvl="1"/>
            <a:r>
              <a:rPr lang="da-DK" dirty="0"/>
              <a:t>Vejledere følger op under projektgruppevejledning.</a:t>
            </a:r>
          </a:p>
          <a:p>
            <a:pPr lvl="1"/>
            <a:r>
              <a:rPr lang="da-DK" dirty="0"/>
              <a:t>Online: Individuel træning og indbyrdes dialog</a:t>
            </a:r>
          </a:p>
          <a:p>
            <a:pPr lvl="1"/>
            <a:r>
              <a:rPr lang="da-DK" dirty="0"/>
              <a:t>Frister synkroniseret med projektfrister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C7099993-42EF-48AF-A73A-18EA75107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Vejlederroller. Workshop 23. maj 2019</a:t>
            </a:r>
            <a:endParaRPr lang="en-US" dirty="0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AAB26C60-5492-4D55-A1E1-CB7FB9E64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Lone Borgersen</a:t>
            </a:r>
            <a:endParaRPr lang="en-US" dirty="0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525B001F-5D9A-4B16-8077-BBE23E57B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2964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D70554-A749-4C7E-84BF-575502B03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7290054" cy="1499616"/>
          </a:xfrm>
        </p:spPr>
        <p:txBody>
          <a:bodyPr>
            <a:normAutofit/>
          </a:bodyPr>
          <a:lstStyle/>
          <a:p>
            <a:r>
              <a:rPr lang="da-DK" sz="3200" dirty="0"/>
              <a:t>Koordination af semestrets aktiviteter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5675301-2426-45A3-ACB4-54DD683888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8598FD22-A61F-4F3E-98CB-E32A2B95F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Vejlederroller. Workshop 23. maj 2019</a:t>
            </a:r>
            <a:endParaRPr lang="en-US" dirty="0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866B749-335E-4195-B100-83BCBB629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Lone Borgersen</a:t>
            </a:r>
            <a:endParaRPr lang="en-US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7493BBB0-7D35-47C0-A39C-A70E23FBF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7</a:t>
            </a:fld>
            <a:endParaRPr lang="en-US" dirty="0"/>
          </a:p>
        </p:txBody>
      </p:sp>
      <p:pic>
        <p:nvPicPr>
          <p:cNvPr id="7" name="Billede 6">
            <a:extLst>
              <a:ext uri="{FF2B5EF4-FFF2-40B4-BE49-F238E27FC236}">
                <a16:creationId xmlns:a16="http://schemas.microsoft.com/office/drawing/2014/main" id="{2756B3DE-0EB9-45B1-A712-4F2BE083D8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05843"/>
            <a:ext cx="9144000" cy="5407605"/>
          </a:xfrm>
          <a:prstGeom prst="rect">
            <a:avLst/>
          </a:prstGeom>
        </p:spPr>
      </p:pic>
      <p:pic>
        <p:nvPicPr>
          <p:cNvPr id="8" name="Billede 7">
            <a:extLst>
              <a:ext uri="{FF2B5EF4-FFF2-40B4-BE49-F238E27FC236}">
                <a16:creationId xmlns:a16="http://schemas.microsoft.com/office/drawing/2014/main" id="{08212D12-356A-4D5C-999D-EA3D66E0D4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10325" y="-70338"/>
            <a:ext cx="2733675" cy="1809750"/>
          </a:xfrm>
          <a:prstGeom prst="rect">
            <a:avLst/>
          </a:prstGeom>
        </p:spPr>
      </p:pic>
      <p:sp>
        <p:nvSpPr>
          <p:cNvPr id="10" name="Rektangel 9">
            <a:extLst>
              <a:ext uri="{FF2B5EF4-FFF2-40B4-BE49-F238E27FC236}">
                <a16:creationId xmlns:a16="http://schemas.microsoft.com/office/drawing/2014/main" id="{93E89FD3-910A-4788-8873-B75A83F29179}"/>
              </a:ext>
            </a:extLst>
          </p:cNvPr>
          <p:cNvSpPr/>
          <p:nvPr/>
        </p:nvSpPr>
        <p:spPr>
          <a:xfrm>
            <a:off x="6410324" y="173179"/>
            <a:ext cx="2604722" cy="342635"/>
          </a:xfrm>
          <a:prstGeom prst="rect">
            <a:avLst/>
          </a:prstGeom>
          <a:solidFill>
            <a:srgbClr val="1CADE4">
              <a:alpha val="1686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546198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995084-4C36-4915-898B-9887B0D144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2827" y="-476250"/>
            <a:ext cx="7290054" cy="1499616"/>
          </a:xfrm>
        </p:spPr>
        <p:txBody>
          <a:bodyPr>
            <a:normAutofit/>
          </a:bodyPr>
          <a:lstStyle/>
          <a:p>
            <a:r>
              <a:rPr lang="da-DK" sz="3200" dirty="0"/>
              <a:t>Planlægning og drift af semesterprojektet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EE52993-8C39-4037-934A-8D2BF699EB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31F2818-7C11-4DF8-B245-59CE7A184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Vejlederroller. Workshop 23. maj 2019</a:t>
            </a:r>
            <a:endParaRPr lang="en-US" dirty="0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B25A81B-C605-40EA-A99A-4E460EBB4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Lone Borgersen</a:t>
            </a:r>
            <a:endParaRPr lang="en-US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7CF15A3-8571-453C-B8FA-2759FCF98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8</a:t>
            </a:fld>
            <a:endParaRPr lang="en-US" dirty="0"/>
          </a:p>
        </p:txBody>
      </p:sp>
      <p:pic>
        <p:nvPicPr>
          <p:cNvPr id="7" name="Billede 6">
            <a:extLst>
              <a:ext uri="{FF2B5EF4-FFF2-40B4-BE49-F238E27FC236}">
                <a16:creationId xmlns:a16="http://schemas.microsoft.com/office/drawing/2014/main" id="{D31797B8-5B8F-4DA0-BC13-01ABD22548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48640"/>
            <a:ext cx="9144000" cy="6034335"/>
          </a:xfrm>
          <a:prstGeom prst="rect">
            <a:avLst/>
          </a:prstGeom>
        </p:spPr>
      </p:pic>
      <p:pic>
        <p:nvPicPr>
          <p:cNvPr id="8" name="Billede 7">
            <a:extLst>
              <a:ext uri="{FF2B5EF4-FFF2-40B4-BE49-F238E27FC236}">
                <a16:creationId xmlns:a16="http://schemas.microsoft.com/office/drawing/2014/main" id="{E6CC303A-6942-45BE-B0C3-5BA3BEC18E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10325" y="0"/>
            <a:ext cx="2733675" cy="1809750"/>
          </a:xfrm>
          <a:prstGeom prst="rect">
            <a:avLst/>
          </a:prstGeom>
        </p:spPr>
      </p:pic>
      <p:sp>
        <p:nvSpPr>
          <p:cNvPr id="9" name="Rektangel 8">
            <a:extLst>
              <a:ext uri="{FF2B5EF4-FFF2-40B4-BE49-F238E27FC236}">
                <a16:creationId xmlns:a16="http://schemas.microsoft.com/office/drawing/2014/main" id="{988285B0-E293-4480-BE0E-F17F5F4FD074}"/>
              </a:ext>
            </a:extLst>
          </p:cNvPr>
          <p:cNvSpPr/>
          <p:nvPr/>
        </p:nvSpPr>
        <p:spPr>
          <a:xfrm>
            <a:off x="6466137" y="548640"/>
            <a:ext cx="2604722" cy="1174652"/>
          </a:xfrm>
          <a:prstGeom prst="rect">
            <a:avLst/>
          </a:prstGeom>
          <a:solidFill>
            <a:srgbClr val="1CADE4">
              <a:alpha val="1686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326354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Eksempel: </a:t>
            </a:r>
            <a:br>
              <a:rPr lang="da-DK" dirty="0"/>
            </a:br>
            <a:r>
              <a:rPr lang="da-DK" dirty="0"/>
              <a:t>1. Semester, efteråret 2018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Tema: Programudvikling</a:t>
            </a:r>
          </a:p>
          <a:p>
            <a:r>
              <a:rPr lang="da-DK" dirty="0"/>
              <a:t>Emne: Udvikling af program på grundlag af et rammeprojekt, World-of-</a:t>
            </a:r>
            <a:r>
              <a:rPr lang="da-DK" dirty="0" err="1"/>
              <a:t>zuul</a:t>
            </a:r>
            <a:r>
              <a:rPr lang="da-DK" dirty="0"/>
              <a:t>. Problemorienteret.</a:t>
            </a:r>
          </a:p>
          <a:p>
            <a:r>
              <a:rPr lang="da-DK" dirty="0"/>
              <a:t>Grupper: 33 projektgrupper</a:t>
            </a:r>
          </a:p>
          <a:p>
            <a:r>
              <a:rPr lang="da-DK" dirty="0"/>
              <a:t>Vejledere: 7 vejledere med hver 4-5 projektgrupper på et vejlederhold</a:t>
            </a:r>
          </a:p>
          <a:p>
            <a:r>
              <a:rPr lang="da-DK" dirty="0"/>
              <a:t>Vejledning: ugentligt, bortset fra to uger, hvor der er seminarer, opfølgning på onlinekursus, procesvejledning på projektet.</a:t>
            </a:r>
          </a:p>
          <a:p>
            <a:r>
              <a:rPr lang="da-DK" dirty="0"/>
              <a:t>Teamkoordination: opstartsmøde, ugebreve, frokostmøder, fasemøder</a:t>
            </a:r>
          </a:p>
          <a:p>
            <a:pPr marL="0" indent="0">
              <a:buNone/>
            </a:pPr>
            <a:endParaRPr lang="da-DK" dirty="0"/>
          </a:p>
          <a:p>
            <a:endParaRPr lang="da-DK" dirty="0"/>
          </a:p>
          <a:p>
            <a:pPr marL="0" indent="0">
              <a:buNone/>
            </a:pPr>
            <a:endParaRPr lang="da-DK" dirty="0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Vejlederroller. Workshop 23. maj 2019</a:t>
            </a:r>
            <a:endParaRPr lang="en-GB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Lone Borgersen</a:t>
            </a:r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A62D3-39F9-4AB3-AF44-8770335BED39}" type="slidenum">
              <a:rPr lang="en-GB" smtClean="0"/>
              <a:t>9</a:t>
            </a:fld>
            <a:endParaRPr lang="en-GB"/>
          </a:p>
        </p:txBody>
      </p:sp>
      <p:pic>
        <p:nvPicPr>
          <p:cNvPr id="8" name="Billede 7">
            <a:extLst>
              <a:ext uri="{FF2B5EF4-FFF2-40B4-BE49-F238E27FC236}">
                <a16:creationId xmlns:a16="http://schemas.microsoft.com/office/drawing/2014/main" id="{C7931FE2-EB3E-4E95-B4E8-446B2D69C2D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2705"/>
          <a:stretch/>
        </p:blipFill>
        <p:spPr>
          <a:xfrm>
            <a:off x="0" y="6116081"/>
            <a:ext cx="9148928" cy="709246"/>
          </a:xfrm>
          <a:prstGeom prst="rect">
            <a:avLst/>
          </a:prstGeom>
        </p:spPr>
      </p:pic>
      <p:pic>
        <p:nvPicPr>
          <p:cNvPr id="4" name="Billede 3">
            <a:extLst>
              <a:ext uri="{FF2B5EF4-FFF2-40B4-BE49-F238E27FC236}">
                <a16:creationId xmlns:a16="http://schemas.microsoft.com/office/drawing/2014/main" id="{FEB926B6-DED3-483C-871A-4E4F175910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10325" y="31266"/>
            <a:ext cx="2733675" cy="1809750"/>
          </a:xfrm>
          <a:prstGeom prst="rect">
            <a:avLst/>
          </a:prstGeom>
        </p:spPr>
      </p:pic>
      <p:sp>
        <p:nvSpPr>
          <p:cNvPr id="9" name="Rektangel 8">
            <a:extLst>
              <a:ext uri="{FF2B5EF4-FFF2-40B4-BE49-F238E27FC236}">
                <a16:creationId xmlns:a16="http://schemas.microsoft.com/office/drawing/2014/main" id="{7BD0827B-43F1-4D1E-B39E-E6E4D27453AA}"/>
              </a:ext>
            </a:extLst>
          </p:cNvPr>
          <p:cNvSpPr/>
          <p:nvPr/>
        </p:nvSpPr>
        <p:spPr>
          <a:xfrm>
            <a:off x="6466137" y="548640"/>
            <a:ext cx="2604722" cy="1174652"/>
          </a:xfrm>
          <a:prstGeom prst="rect">
            <a:avLst/>
          </a:prstGeom>
          <a:solidFill>
            <a:srgbClr val="1CADE4">
              <a:alpha val="1686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006493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B3ACAE81809C4FA24ED8E58F8EAFAB" ma:contentTypeVersion="6" ma:contentTypeDescription="Create a new document." ma:contentTypeScope="" ma:versionID="d519b08f91927905dbf6ab229561b540">
  <xsd:schema xmlns:xsd="http://www.w3.org/2001/XMLSchema" xmlns:xs="http://www.w3.org/2001/XMLSchema" xmlns:p="http://schemas.microsoft.com/office/2006/metadata/properties" xmlns:ns1="http://schemas.microsoft.com/sharepoint/v3" xmlns:ns2="11e83a77-be1e-40fb-aa5c-e75d4ebf857b" xmlns:ns3="ad2b2f5d-0227-4fb1-a9a8-c9163170730f" targetNamespace="http://schemas.microsoft.com/office/2006/metadata/properties" ma:root="true" ma:fieldsID="14b60aaf852273551b7254bc3b92bfa1" ns1:_="" ns2:_="" ns3:_="">
    <xsd:import namespace="http://schemas.microsoft.com/sharepoint/v3"/>
    <xsd:import namespace="11e83a77-be1e-40fb-aa5c-e75d4ebf857b"/>
    <xsd:import namespace="ad2b2f5d-0227-4fb1-a9a8-c9163170730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1:PublishingStartDate" minOccurs="0"/>
                <xsd:element ref="ns1:PublishingExpirationDate" minOccurs="0"/>
                <xsd:element ref="ns2:Bem_x00e6_rkning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2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13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e83a77-be1e-40fb-aa5c-e75d4ebf857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Bem_x00e6_rkning" ma:index="14" nillable="true" ma:displayName="Bemærkning" ma:internalName="Bem_x00e6_rkning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2b2f5d-0227-4fb1-a9a8-c9163170730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Bem_x00e6_rkning xmlns="11e83a77-be1e-40fb-aa5c-e75d4ebf857b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73CAD7D-1925-47C9-BDD7-EC8D89152AA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11e83a77-be1e-40fb-aa5c-e75d4ebf857b"/>
    <ds:schemaRef ds:uri="ad2b2f5d-0227-4fb1-a9a8-c9163170730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BCFD326-543E-4328-BC89-5A93627A8F08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microsoft.com/sharepoint/v3"/>
    <ds:schemaRef ds:uri="http://purl.org/dc/terms/"/>
    <ds:schemaRef ds:uri="http://schemas.openxmlformats.org/package/2006/metadata/core-properties"/>
    <ds:schemaRef ds:uri="http://purl.org/dc/dcmitype/"/>
    <ds:schemaRef ds:uri="ad2b2f5d-0227-4fb1-a9a8-c9163170730f"/>
    <ds:schemaRef ds:uri="11e83a77-be1e-40fb-aa5c-e75d4ebf857b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8536B63-21E2-49FB-9B6A-7A065D3D5F2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2968</TotalTime>
  <Words>634</Words>
  <Application>Microsoft Office PowerPoint</Application>
  <PresentationFormat>Skærmshow (4:3)</PresentationFormat>
  <Paragraphs>124</Paragraphs>
  <Slides>10</Slides>
  <Notes>2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10</vt:i4>
      </vt:variant>
    </vt:vector>
  </HeadingPairs>
  <TitlesOfParts>
    <vt:vector size="15" baseType="lpstr">
      <vt:lpstr>Calibri</vt:lpstr>
      <vt:lpstr>Tw Cen MT</vt:lpstr>
      <vt:lpstr>Tw Cen MT Condensed</vt:lpstr>
      <vt:lpstr>Wingdings 3</vt:lpstr>
      <vt:lpstr>Integral</vt:lpstr>
      <vt:lpstr>Semesterkoordinatorens rolle Skalering med eksterne vejledere</vt:lpstr>
      <vt:lpstr>Hvem er jeg</vt:lpstr>
      <vt:lpstr>SEmesterkoordination</vt:lpstr>
      <vt:lpstr>Sammenhængende semester</vt:lpstr>
      <vt:lpstr>Eksempel:  1. Semester, efteråret 2018</vt:lpstr>
      <vt:lpstr>Løsningselementer</vt:lpstr>
      <vt:lpstr>Koordination af semestrets aktiviteter</vt:lpstr>
      <vt:lpstr>Planlægning og drift af semesterprojektet</vt:lpstr>
      <vt:lpstr>Eksempel:  1. Semester, efteråret 2018</vt:lpstr>
      <vt:lpstr>Problemorienteret projektarbejde –  et online kursus</vt:lpstr>
    </vt:vector>
  </TitlesOfParts>
  <Company>SDU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Lone Borgersen</dc:creator>
  <cp:lastModifiedBy>Lone Borgersen</cp:lastModifiedBy>
  <cp:revision>97</cp:revision>
  <cp:lastPrinted>2019-05-15T10:34:31Z</cp:lastPrinted>
  <dcterms:created xsi:type="dcterms:W3CDTF">2017-11-06T19:29:31Z</dcterms:created>
  <dcterms:modified xsi:type="dcterms:W3CDTF">2019-05-23T12:56:36Z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0x01010049B3ACAE81809C4FA24ED8E58F8EAFAB</vt:lpwstr>
  </property>
</Properties>
</file>